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ebf4f0b1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ebf4f0b1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go over these in depth, to see how it is applied.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ebf4f0b1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ebf4f0b1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bf4f0b1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bf4f0b1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ebf4f0b1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ebf4f0b1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bf4f0b1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ebf4f0b1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ebf4f0b1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ebf4f0b1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bf4f0b1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ebf4f0b1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ebf4f0b1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ebf4f0b1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bf4f0b1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ebf4f0b1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ebf4f0b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ebf4f0b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ebf4f0b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ebf4f0b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ebf4f0b1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ebf4f0b1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ebf4f0b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ebf4f0b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ebf4f0b1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ebf4f0b1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ebf4f0b1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ebf4f0b1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bf4f0b1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ebf4f0b1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ebf4f0b1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ebf4f0b1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ebf4f0b1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ebf4f0b1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ebf4f0b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ebf4f0b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ebf4f0b1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ebf4f0b1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ebf4f0b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ebf4f0b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bf4f0b1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bf4f0b1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ebf4f0b1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ebf4f0b1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ebf4f0b1d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ebf4f0b1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ebf4f0b1d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ebf4f0b1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Functionally meaningful on two axes.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ebf4f0b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ebf4f0b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ebf4f0b1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ebf4f0b1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ebf4f0b1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ebf4f0b1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many other types of open, including RIT's Open Work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ebf4f0b1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ebf4f0b1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Not entirely useful, because it obscures differences in action, but it's clear what it's saying - continued effort.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ebf4f0b1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ebf4f0b1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ebf4f0b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ebf4f0b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ebf4f0b1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ebf4f0b1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ebf4f0b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ebf4f0b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ebf4f0b1d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ebf4f0b1d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ebf4f0b1d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ebf4f0b1d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ebf4f0b1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ebf4f0b1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ebf4f0b1d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ebf4f0b1d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one binary? Why isn't the other?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ebf4f0b1d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ebf4f0b1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Denotation = the thing in the world. Connotation : all the stuff around it that we add.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ebf4f0b1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cebf4f0b1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ebf4f0b1d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cebf4f0b1d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ebf4f0b1d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ebf4f0b1d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ebf4f0b1d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ebf4f0b1d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ebf4f0b1d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cebf4f0b1d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bf4f0b1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ebf4f0b1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ebf4f0b1d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ebf4f0b1d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ebf4f0b1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ebf4f0b1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ebf4f0b1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ebf4f0b1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doesn't get to the core of what sustaining open source would mean, it just talks about concern for the state or future, and limits its scope.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ebf4f0b1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ebf4f0b1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ebf4f0b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ebf4f0b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hyperlink" Target="http://richard.social" TargetMode="External"/><Relationship Id="rId5" Type="http://schemas.openxmlformats.org/officeDocument/2006/relationships/hyperlink" Target="https://sustainoss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1255" l="0" r="0" t="31255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612000" y="1565500"/>
            <a:ext cx="4265400" cy="1168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4371575" y="1480400"/>
            <a:ext cx="4460700" cy="131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sustainable open source?</a:t>
            </a:r>
            <a:endParaRPr sz="4000"/>
          </a:p>
        </p:txBody>
      </p:sp>
      <p:sp>
        <p:nvSpPr>
          <p:cNvPr id="57" name="Google Shape;57;p13"/>
          <p:cNvSpPr/>
          <p:nvPr/>
        </p:nvSpPr>
        <p:spPr>
          <a:xfrm>
            <a:off x="53425" y="4461100"/>
            <a:ext cx="3251700" cy="598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06175" y="4461100"/>
            <a:ext cx="42654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Richard Littauer - </a:t>
            </a: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http://richard.social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SustainOSS - </a:t>
            </a:r>
            <a:r>
              <a:rPr lang="en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https://sustainoss.org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035100" y="4861550"/>
            <a:ext cx="3108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Rimu https://www.inaturalist.org/observations/198921399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235225" y="463975"/>
            <a:ext cx="56703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sustainability applies in FOSS: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Projects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Developers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Communities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Businesses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Academia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Ecosystems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Environment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7096125" y="5060150"/>
            <a:ext cx="2047800" cy="9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Ramps https://www.inaturalist.org/observations/208351861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235225" y="463975"/>
            <a:ext cx="3612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Projects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Growth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Diversity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Funding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235225" y="463975"/>
            <a:ext cx="3612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Projects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39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Growth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in than out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Pathways to maintainership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Product management and design planning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Goal: capturing market share of attention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600" y="0"/>
            <a:ext cx="4861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5772150" y="4905375"/>
            <a:ext cx="3295800" cy="238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https://evergreen-ils.org/wp-content/uploads/2023/12/Annual%20Report%202022.pdf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235225" y="463975"/>
            <a:ext cx="3612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Projects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Diversity</a:t>
            </a:r>
            <a:endParaRPr sz="23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Welcoming community spaces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CoCs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Documentation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Moderation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Mentoring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Goal: towards some ethical destination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23" y="152400"/>
            <a:ext cx="4155627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5943600" y="2647950"/>
            <a:ext cx="3060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97A7"/>
                </a:solidFill>
              </a:rPr>
              <a:t>https://evergreen-ils.org/wp-content/uploads/2023/12/Annual%20Report%202022.pdf</a:t>
            </a:r>
            <a:endParaRPr sz="600"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235225" y="463975"/>
            <a:ext cx="3612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Projects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41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Funding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Funding for the project costs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Funding for the core maintainers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Lifestyle funding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Funding for all contributors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Non-fiscal sponsorships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0"/>
            <a:ext cx="4648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5372100" y="1371600"/>
            <a:ext cx="3533700" cy="4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8229600" y="2962275"/>
            <a:ext cx="771600" cy="213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235225" y="463975"/>
            <a:ext cx="4155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Developers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Satisfaction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Career trajectories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Mentoring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Funds and recognition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Avoiding burnout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7953375" y="5051100"/>
            <a:ext cx="1190700" cy="9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https://store.hermanmiller.com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235225" y="463975"/>
            <a:ext cx="45081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Communities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Not always tied to a project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Functionally similar to what we talked about above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But at scale.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809875"/>
            <a:ext cx="1555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0" y="2809875"/>
            <a:ext cx="1555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0" y="2809875"/>
            <a:ext cx="15557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7953375" y="5051100"/>
            <a:ext cx="1190700" cy="9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https://store.hermanmiller.com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0" y="2809875"/>
            <a:ext cx="1555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0" y="2809875"/>
            <a:ext cx="15557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12242" r="0" t="0"/>
          <a:stretch/>
        </p:blipFill>
        <p:spPr>
          <a:xfrm>
            <a:off x="0" y="2809875"/>
            <a:ext cx="1365251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235225" y="463975"/>
            <a:ext cx="62322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Businesses and Corporate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Focus: a bottom line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Not pushing OSS onto your employee's private time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Having advocates and marketing inside the company for open source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OSPOs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"Collaboration"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2682950"/>
            <a:ext cx="4343400" cy="24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8029500" y="4866600"/>
            <a:ext cx="111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https://todogroup.org/</a:t>
            </a:r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235225" y="463975"/>
            <a:ext cx="39654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Academia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Not quite the same as industry or most open source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Reproducibility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Citations and altmetrics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The project- or funding-based cycles of OSS in academia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The student-graduation cycle of academia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Where support comes from in the institution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400" y="4195375"/>
            <a:ext cx="3276600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8029500" y="4866600"/>
            <a:ext cx="111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https://curioss.org</a:t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5052" l="0" r="0" t="994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235225" y="463975"/>
            <a:ext cx="40890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Ecosystem</a:t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402525" y="1241450"/>
            <a:ext cx="4925400" cy="1244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Funding maintainers for their work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Security and supply chains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The "digital commons"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803" y="1241450"/>
            <a:ext cx="3072198" cy="390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8184775" y="4866600"/>
            <a:ext cx="9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https://xkcd.com/2347/</a:t>
            </a:r>
            <a:endParaRPr sz="600"/>
          </a:p>
        </p:txBody>
      </p:sp>
      <p:sp>
        <p:nvSpPr>
          <p:cNvPr id="228" name="Google Shape;228;p31"/>
          <p:cNvSpPr txBox="1"/>
          <p:nvPr/>
        </p:nvSpPr>
        <p:spPr>
          <a:xfrm>
            <a:off x="307200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Gorse </a:t>
            </a:r>
            <a:r>
              <a:rPr lang="en" sz="600">
                <a:solidFill>
                  <a:schemeClr val="accent6"/>
                </a:solidFill>
              </a:rPr>
              <a:t>https://www.inaturalist.org/observations/65500592</a:t>
            </a:r>
            <a:endParaRPr sz="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280375" y="463975"/>
            <a:ext cx="54399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this Richard Littauer, anyway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flipH="1">
            <a:off x="835500" y="1070575"/>
            <a:ext cx="8308500" cy="40728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 flipH="1">
            <a:off x="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Linguist and Latin tutor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Software developer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"Community manager"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Worked for: Hipcamp, MIT, Johns Hopkins, Protocol Labs, the OSI, Open Source Collective, the Digital Infrastructure Fund…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Currently: </a:t>
            </a:r>
            <a:r>
              <a:rPr b="1" lang="en">
                <a:solidFill>
                  <a:schemeClr val="dk1"/>
                </a:solidFill>
              </a:rPr>
              <a:t>SustainOSS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25" y="2961450"/>
            <a:ext cx="3866574" cy="21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8191800" y="4872475"/>
            <a:ext cx="952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 not given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235225" y="463975"/>
            <a:ext cx="41082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Ecosystem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301" y="0"/>
            <a:ext cx="3592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Legal sustainability and licenses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Stopping proliferation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Open washing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Patent issues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AI + open source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Taxation and infrastructural funding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The CRA and their ilk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7721575" y="4866600"/>
            <a:ext cx="142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https://www.sovereigntechfund.de/</a:t>
            </a:r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10672" l="0" r="0" t="1432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235225" y="463975"/>
            <a:ext cx="41082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Ecosystem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/>
          <p:nvPr/>
        </p:nvSpPr>
        <p:spPr>
          <a:xfrm>
            <a:off x="235225" y="463975"/>
            <a:ext cx="46941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&amp; Environment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Open source hardware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Carbon-neutral data storage centers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Reducing server costs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Not using bitcoin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Avoiding the conference trap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7406"/>
            <a:ext cx="9144000" cy="16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7310400" y="4866600"/>
            <a:ext cx="18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https://evergreen-ils.org/communicate/calendar/</a:t>
            </a:r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235225" y="463975"/>
            <a:ext cx="60513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Sustain: FOSS &amp; the whole environment</a:t>
            </a:r>
            <a:endParaRPr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Tech for environmental activists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Tech for environmental studies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Use of tech for the planet as a whole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79" y="1152475"/>
            <a:ext cx="3114221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614400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https://techforforests.org/</a:t>
            </a:r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/>
          <p:nvPr/>
        </p:nvSpPr>
        <p:spPr>
          <a:xfrm>
            <a:off x="235225" y="463975"/>
            <a:ext cx="19080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Sustain???</a:t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At this point, it should be clear that "sustainability" is being overused and is somewhat semantically bleached.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10411" r="10411" t="0"/>
          <a:stretch/>
        </p:blipFill>
        <p:spPr>
          <a:xfrm rot="5400000">
            <a:off x="3292076" y="-726274"/>
            <a:ext cx="2559850" cy="915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5584025" y="4857750"/>
            <a:ext cx="3560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Lithophyllum carpophylli https://www.inaturalist.org/observations/143377222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235225" y="463975"/>
            <a:ext cx="45036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see "Sustain", ask: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For what?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For whom?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For how long?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From what original state?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Why this term?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235225" y="463975"/>
            <a:ext cx="51345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 covers all manner of sins. </a:t>
            </a:r>
            <a:endParaRPr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Was it healthy to begin with?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Were people treated well?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Were practices ethical?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What about all of the stuff we talked about above?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12" y="0"/>
            <a:ext cx="3691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235225" y="463975"/>
            <a:ext cx="55035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"sustain" mean, anyway?</a:t>
            </a:r>
            <a:endParaRPr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311700" y="1152475"/>
            <a:ext cx="51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Temporal term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" sz="2300">
                <a:solidFill>
                  <a:schemeClr val="dk1"/>
                </a:solidFill>
              </a:rPr>
              <a:t>It ignores:</a:t>
            </a:r>
            <a:endParaRPr sz="23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End-of-life cycles for software projects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End-of-life cycles for software ecosystems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Boom-and-bust cycles for fads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614400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Garden Nasturtium </a:t>
            </a:r>
            <a:r>
              <a:rPr lang="en" sz="600"/>
              <a:t>https://www.inaturalist.org/observations/208389735</a:t>
            </a:r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/>
          <p:nvPr/>
        </p:nvSpPr>
        <p:spPr>
          <a:xfrm>
            <a:off x="235225" y="463975"/>
            <a:ext cx="42297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"Sustain" fails to recognize:</a:t>
            </a:r>
            <a:endParaRPr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Current achievements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Creative output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The bigger picture.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/>
          <p:nvPr/>
        </p:nvSpPr>
        <p:spPr>
          <a:xfrm>
            <a:off x="235225" y="463975"/>
            <a:ext cx="30510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bigger picture:</a:t>
            </a:r>
            <a:endParaRPr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Life on earth is dying.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Things are mildly OK for some humans right now.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The heat death of the universe.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0003"/>
            <a:ext cx="9144002" cy="119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6144000" y="36731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Red Azolla </a:t>
            </a:r>
            <a:r>
              <a:rPr lang="en" sz="600"/>
              <a:t>https://www.inaturalist.org/observations/143949050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280375" y="463975"/>
            <a:ext cx="34152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Richard, the Librarian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flipH="1">
            <a:off x="835500" y="1070575"/>
            <a:ext cx="8308500" cy="40728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 flipH="1">
            <a:off x="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University of Edinburgh Classics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Sciffy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North Branch Nature Center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Johns Hopkins University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725" y="1778800"/>
            <a:ext cx="4486277" cy="3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096125" y="4872475"/>
            <a:ext cx="2047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https://libraryblogs.is.ed.ac.uk/hcalibrarian/2017/11/15/hca-student-research-rooms/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/>
          <p:nvPr/>
        </p:nvSpPr>
        <p:spPr>
          <a:xfrm>
            <a:off x="235225" y="463975"/>
            <a:ext cx="30510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bigger picture:</a:t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Every piece of software you love will die and be forgotten.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6153"/>
            <a:ext cx="9144003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6144000" y="32592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Baldcypress https://www.inaturalist.org/observations/146574140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21117" r="19127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/>
          <p:nvPr/>
        </p:nvSpPr>
        <p:spPr>
          <a:xfrm>
            <a:off x="1586250" y="2264400"/>
            <a:ext cx="59715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4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type="title"/>
          </p:nvPr>
        </p:nvSpPr>
        <p:spPr>
          <a:xfrm>
            <a:off x="1586250" y="2264400"/>
            <a:ext cx="59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But wait… what does open mean, here?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27" name="Google Shape;327;p43"/>
          <p:cNvSpPr txBox="1"/>
          <p:nvPr/>
        </p:nvSpPr>
        <p:spPr>
          <a:xfrm>
            <a:off x="8217600" y="4872600"/>
            <a:ext cx="926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Source: Midjourney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/>
          <p:nvPr/>
        </p:nvSpPr>
        <p:spPr>
          <a:xfrm>
            <a:off x="310400" y="412325"/>
            <a:ext cx="43671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1786900" y="1981200"/>
            <a:ext cx="1809600" cy="1723800"/>
          </a:xfrm>
          <a:prstGeom prst="ellipse">
            <a:avLst/>
          </a:prstGeom>
          <a:solidFill>
            <a:srgbClr val="4F7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1610700"/>
            <a:ext cx="4260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License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44"/>
          <p:cNvSpPr/>
          <p:nvPr/>
        </p:nvSpPr>
        <p:spPr>
          <a:xfrm>
            <a:off x="6130300" y="1981200"/>
            <a:ext cx="1809600" cy="1723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 txBox="1"/>
          <p:nvPr>
            <p:ph type="title"/>
          </p:nvPr>
        </p:nvSpPr>
        <p:spPr>
          <a:xfrm>
            <a:off x="285250" y="428675"/>
            <a:ext cx="69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Let's define it for open source: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4677500" y="2571750"/>
            <a:ext cx="4260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4568650" y="2571750"/>
            <a:ext cx="5895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/>
          <p:nvPr/>
        </p:nvSpPr>
        <p:spPr>
          <a:xfrm>
            <a:off x="310400" y="412325"/>
            <a:ext cx="43671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363800" y="1610700"/>
            <a:ext cx="4260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6130300" y="1981200"/>
            <a:ext cx="1809600" cy="1723800"/>
          </a:xfrm>
          <a:prstGeom prst="ellipse">
            <a:avLst/>
          </a:prstGeom>
          <a:solidFill>
            <a:srgbClr val="FFAB40">
              <a:alpha val="35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25" y="1862950"/>
            <a:ext cx="5038725" cy="19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>
            <p:ph type="title"/>
          </p:nvPr>
        </p:nvSpPr>
        <p:spPr>
          <a:xfrm>
            <a:off x="285250" y="428675"/>
            <a:ext cx="69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Let's define it for open source: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4677500" y="2571750"/>
            <a:ext cx="4260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Methods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/>
          <p:nvPr/>
        </p:nvSpPr>
        <p:spPr>
          <a:xfrm>
            <a:off x="310400" y="412325"/>
            <a:ext cx="20862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>
            <p:ph type="title"/>
          </p:nvPr>
        </p:nvSpPr>
        <p:spPr>
          <a:xfrm>
            <a:off x="285250" y="428675"/>
            <a:ext cx="29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about?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7575"/>
            <a:ext cx="8839200" cy="274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4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/>
          <p:nvPr/>
        </p:nvSpPr>
        <p:spPr>
          <a:xfrm>
            <a:off x="310400" y="412325"/>
            <a:ext cx="20862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292" y="3295649"/>
            <a:ext cx="1975820" cy="6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>
            <p:ph type="title"/>
          </p:nvPr>
        </p:nvSpPr>
        <p:spPr>
          <a:xfrm>
            <a:off x="285250" y="428675"/>
            <a:ext cx="29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about?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64" name="Google Shape;364;p47"/>
          <p:cNvSpPr txBox="1"/>
          <p:nvPr/>
        </p:nvSpPr>
        <p:spPr>
          <a:xfrm>
            <a:off x="3634750" y="657225"/>
            <a:ext cx="2057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Source*</a:t>
            </a:r>
            <a:endParaRPr b="1"/>
          </a:p>
        </p:txBody>
      </p:sp>
      <p:sp>
        <p:nvSpPr>
          <p:cNvPr id="365" name="Google Shape;365;p47"/>
          <p:cNvSpPr txBox="1"/>
          <p:nvPr/>
        </p:nvSpPr>
        <p:spPr>
          <a:xfrm>
            <a:off x="6269550" y="4872600"/>
            <a:ext cx="926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Source: Midjourney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/>
          <p:nvPr/>
        </p:nvSpPr>
        <p:spPr>
          <a:xfrm>
            <a:off x="310400" y="412325"/>
            <a:ext cx="30447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/>
          <p:nvPr/>
        </p:nvSpPr>
        <p:spPr>
          <a:xfrm>
            <a:off x="6130300" y="1981200"/>
            <a:ext cx="1809600" cy="1723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 txBox="1"/>
          <p:nvPr>
            <p:ph type="title"/>
          </p:nvPr>
        </p:nvSpPr>
        <p:spPr>
          <a:xfrm>
            <a:off x="285250" y="428675"/>
            <a:ext cx="304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Using this definition: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4677500" y="2571750"/>
            <a:ext cx="42603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39125" y="2686050"/>
            <a:ext cx="4524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"Open source is a verb, not a noun."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/>
          <p:nvPr/>
        </p:nvSpPr>
        <p:spPr>
          <a:xfrm>
            <a:off x="310400" y="412325"/>
            <a:ext cx="33720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"/>
          <p:cNvSpPr txBox="1"/>
          <p:nvPr>
            <p:ph type="title"/>
          </p:nvPr>
        </p:nvSpPr>
        <p:spPr>
          <a:xfrm>
            <a:off x="285250" y="428675"/>
            <a:ext cx="43401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 what is open, then?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81" name="Google Shape;381;p49"/>
          <p:cNvSpPr txBox="1"/>
          <p:nvPr/>
        </p:nvSpPr>
        <p:spPr>
          <a:xfrm>
            <a:off x="253375" y="1209675"/>
            <a:ext cx="85629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Antitrust maneuvering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Open washing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Avoiding sign-off from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bureaucrats.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Over-the-wall throwing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 txBox="1"/>
          <p:nvPr/>
        </p:nvSpPr>
        <p:spPr>
          <a:xfrm>
            <a:off x="8217600" y="4872600"/>
            <a:ext cx="926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Source: Midjourney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/>
          <p:nvPr/>
        </p:nvSpPr>
        <p:spPr>
          <a:xfrm>
            <a:off x="310400" y="412325"/>
            <a:ext cx="14064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285250" y="428675"/>
            <a:ext cx="140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Nuance</a:t>
            </a:r>
            <a:endParaRPr sz="2500"/>
          </a:p>
        </p:txBody>
      </p:sp>
      <p:sp>
        <p:nvSpPr>
          <p:cNvPr id="390" name="Google Shape;390;p50"/>
          <p:cNvSpPr txBox="1"/>
          <p:nvPr/>
        </p:nvSpPr>
        <p:spPr>
          <a:xfrm>
            <a:off x="253375" y="1209675"/>
            <a:ext cx="85629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88" y="1209674"/>
            <a:ext cx="7725624" cy="38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>
            <a:off x="1062600" y="3200775"/>
            <a:ext cx="67818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/>
          <p:nvPr/>
        </p:nvSpPr>
        <p:spPr>
          <a:xfrm>
            <a:off x="1062600" y="3452175"/>
            <a:ext cx="67818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/>
          <p:nvPr/>
        </p:nvSpPr>
        <p:spPr>
          <a:xfrm>
            <a:off x="1062600" y="3703575"/>
            <a:ext cx="22935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4933575" y="4853175"/>
            <a:ext cx="421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https://github.com/inaturalist/inaturalist/blob/main/CONTRIBUTING.md</a:t>
            </a:r>
            <a:endParaRPr sz="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/>
          <p:nvPr/>
        </p:nvSpPr>
        <p:spPr>
          <a:xfrm>
            <a:off x="310400" y="412325"/>
            <a:ext cx="14064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 txBox="1"/>
          <p:nvPr>
            <p:ph type="title"/>
          </p:nvPr>
        </p:nvSpPr>
        <p:spPr>
          <a:xfrm>
            <a:off x="285250" y="428675"/>
            <a:ext cx="140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Nuance</a:t>
            </a:r>
            <a:endParaRPr sz="2500"/>
          </a:p>
        </p:txBody>
      </p:sp>
      <p:sp>
        <p:nvSpPr>
          <p:cNvPr id="402" name="Google Shape;402;p51"/>
          <p:cNvSpPr txBox="1"/>
          <p:nvPr/>
        </p:nvSpPr>
        <p:spPr>
          <a:xfrm>
            <a:off x="253375" y="1209675"/>
            <a:ext cx="85629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88" y="1209674"/>
            <a:ext cx="7725624" cy="38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/>
          <p:nvPr/>
        </p:nvSpPr>
        <p:spPr>
          <a:xfrm>
            <a:off x="1062600" y="3200775"/>
            <a:ext cx="67818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/>
          <p:nvPr/>
        </p:nvSpPr>
        <p:spPr>
          <a:xfrm>
            <a:off x="1062600" y="3452175"/>
            <a:ext cx="67818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1062600" y="3703575"/>
            <a:ext cx="2293500" cy="251400"/>
          </a:xfrm>
          <a:prstGeom prst="rect">
            <a:avLst/>
          </a:prstGeom>
          <a:solidFill>
            <a:srgbClr val="EEFF41">
              <a:alpha val="19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1"/>
          <p:cNvSpPr txBox="1"/>
          <p:nvPr/>
        </p:nvSpPr>
        <p:spPr>
          <a:xfrm>
            <a:off x="3790575" y="608850"/>
            <a:ext cx="1714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source?</a:t>
            </a:r>
            <a:endParaRPr/>
          </a:p>
        </p:txBody>
      </p:sp>
      <p:sp>
        <p:nvSpPr>
          <p:cNvPr id="408" name="Google Shape;408;p51"/>
          <p:cNvSpPr txBox="1"/>
          <p:nvPr/>
        </p:nvSpPr>
        <p:spPr>
          <a:xfrm>
            <a:off x="4933575" y="4853175"/>
            <a:ext cx="421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https://github.com/inaturalist/inaturalist/blob/main/CONTRIBUTING.md</a:t>
            </a:r>
            <a:endParaRPr sz="800"/>
          </a:p>
        </p:txBody>
      </p:sp>
      <p:sp>
        <p:nvSpPr>
          <p:cNvPr id="409" name="Google Shape;409;p51"/>
          <p:cNvSpPr txBox="1"/>
          <p:nvPr/>
        </p:nvSpPr>
        <p:spPr>
          <a:xfrm>
            <a:off x="5857500" y="608850"/>
            <a:ext cx="1714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8191800" y="4872475"/>
            <a:ext cx="952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 not given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5536" l="0" r="0" t="1006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235225" y="463975"/>
            <a:ext cx="3303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a PhD student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548400" y="4851775"/>
            <a:ext cx="2595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Silver Gull https://burntfencreativellc.pixieset.com/newzealand/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/>
          <p:nvPr/>
        </p:nvSpPr>
        <p:spPr>
          <a:xfrm>
            <a:off x="310400" y="412325"/>
            <a:ext cx="20628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2"/>
          <p:cNvSpPr txBox="1"/>
          <p:nvPr>
            <p:ph type="title"/>
          </p:nvPr>
        </p:nvSpPr>
        <p:spPr>
          <a:xfrm>
            <a:off x="285250" y="428675"/>
            <a:ext cx="2423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Conclusion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16" name="Google Shape;416;p52"/>
          <p:cNvSpPr txBox="1"/>
          <p:nvPr/>
        </p:nvSpPr>
        <p:spPr>
          <a:xfrm>
            <a:off x="1085475" y="2391925"/>
            <a:ext cx="7101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all open source communities are the same.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/>
          <p:nvPr/>
        </p:nvSpPr>
        <p:spPr>
          <a:xfrm>
            <a:off x="310400" y="412325"/>
            <a:ext cx="20628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3"/>
          <p:cNvSpPr txBox="1"/>
          <p:nvPr>
            <p:ph type="title"/>
          </p:nvPr>
        </p:nvSpPr>
        <p:spPr>
          <a:xfrm>
            <a:off x="285250" y="428675"/>
            <a:ext cx="2423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23" name="Google Shape;423;p53"/>
          <p:cNvSpPr txBox="1"/>
          <p:nvPr/>
        </p:nvSpPr>
        <p:spPr>
          <a:xfrm>
            <a:off x="1085475" y="2391925"/>
            <a:ext cx="7101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all open source is the same.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/>
          <p:nvPr/>
        </p:nvSpPr>
        <p:spPr>
          <a:xfrm>
            <a:off x="310400" y="412325"/>
            <a:ext cx="20628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4"/>
          <p:cNvSpPr txBox="1"/>
          <p:nvPr>
            <p:ph type="title"/>
          </p:nvPr>
        </p:nvSpPr>
        <p:spPr>
          <a:xfrm>
            <a:off x="285250" y="428675"/>
            <a:ext cx="2423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30" name="Google Shape;430;p54"/>
          <p:cNvSpPr txBox="1"/>
          <p:nvPr/>
        </p:nvSpPr>
        <p:spPr>
          <a:xfrm>
            <a:off x="1085475" y="1727400"/>
            <a:ext cx="7101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all open is the same.</a:t>
            </a:r>
            <a:endParaRPr sz="2400"/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0"/>
            <a:ext cx="9144003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5682000" y="2481000"/>
            <a:ext cx="3462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"Open" from Midjourney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/>
          <p:nvPr/>
        </p:nvSpPr>
        <p:spPr>
          <a:xfrm>
            <a:off x="310400" y="412325"/>
            <a:ext cx="10188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 txBox="1"/>
          <p:nvPr>
            <p:ph type="title"/>
          </p:nvPr>
        </p:nvSpPr>
        <p:spPr>
          <a:xfrm>
            <a:off x="285250" y="428675"/>
            <a:ext cx="104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But…</a:t>
            </a:r>
            <a:endParaRPr sz="2500"/>
          </a:p>
        </p:txBody>
      </p:sp>
      <p:sp>
        <p:nvSpPr>
          <p:cNvPr id="439" name="Google Shape;439;p55"/>
          <p:cNvSpPr txBox="1"/>
          <p:nvPr/>
        </p:nvSpPr>
        <p:spPr>
          <a:xfrm>
            <a:off x="1085475" y="2391925"/>
            <a:ext cx="7101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this project OSI      approved: Yes or No.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it Open Source: Well…</a:t>
            </a:r>
            <a:endParaRPr sz="2400"/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3">
            <a:alphaModFix/>
          </a:blip>
          <a:srcRect b="0" l="0" r="59213" t="0"/>
          <a:stretch/>
        </p:blipFill>
        <p:spPr>
          <a:xfrm>
            <a:off x="3604275" y="2478350"/>
            <a:ext cx="408782" cy="3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/>
          <p:nvPr/>
        </p:nvSpPr>
        <p:spPr>
          <a:xfrm>
            <a:off x="310400" y="412325"/>
            <a:ext cx="28326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>
            <p:ph type="title"/>
          </p:nvPr>
        </p:nvSpPr>
        <p:spPr>
          <a:xfrm>
            <a:off x="285250" y="428675"/>
            <a:ext cx="3124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Because this guy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649" y="0"/>
            <a:ext cx="34083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/>
        </p:nvSpPr>
        <p:spPr>
          <a:xfrm>
            <a:off x="285375" y="1256550"/>
            <a:ext cx="52272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Ferdinand Saussure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Inventor of semiotics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Denotation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Connotation</a:t>
            </a:r>
            <a:endParaRPr sz="1800"/>
          </a:p>
        </p:txBody>
      </p:sp>
      <p:sp>
        <p:nvSpPr>
          <p:cNvPr id="449" name="Google Shape;449;p56"/>
          <p:cNvSpPr txBox="1"/>
          <p:nvPr/>
        </p:nvSpPr>
        <p:spPr>
          <a:xfrm>
            <a:off x="8217600" y="4872600"/>
            <a:ext cx="926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Source: Wikipedia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/>
          <p:nvPr/>
        </p:nvSpPr>
        <p:spPr>
          <a:xfrm>
            <a:off x="310400" y="412325"/>
            <a:ext cx="28326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 txBox="1"/>
          <p:nvPr>
            <p:ph type="title"/>
          </p:nvPr>
        </p:nvSpPr>
        <p:spPr>
          <a:xfrm>
            <a:off x="285250" y="428675"/>
            <a:ext cx="3124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Because this guy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649" y="0"/>
            <a:ext cx="34083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 txBox="1"/>
          <p:nvPr/>
        </p:nvSpPr>
        <p:spPr>
          <a:xfrm>
            <a:off x="285375" y="1256550"/>
            <a:ext cx="52272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Ferdinand Saussure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Inventor of semiotics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Denotation =&gt; OSI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Connotation =&gt; Open source more broadly</a:t>
            </a:r>
            <a:endParaRPr sz="1800"/>
          </a:p>
        </p:txBody>
      </p:sp>
      <p:sp>
        <p:nvSpPr>
          <p:cNvPr id="458" name="Google Shape;458;p57"/>
          <p:cNvSpPr txBox="1"/>
          <p:nvPr/>
        </p:nvSpPr>
        <p:spPr>
          <a:xfrm>
            <a:off x="8217600" y="4872600"/>
            <a:ext cx="926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Source: Wikipedia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/>
          <p:nvPr/>
        </p:nvSpPr>
        <p:spPr>
          <a:xfrm>
            <a:off x="310400" y="412325"/>
            <a:ext cx="2832600" cy="61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 txBox="1"/>
          <p:nvPr>
            <p:ph type="title"/>
          </p:nvPr>
        </p:nvSpPr>
        <p:spPr>
          <a:xfrm>
            <a:off x="285250" y="428675"/>
            <a:ext cx="3124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Abstractions</a:t>
            </a:r>
            <a:endParaRPr sz="2500"/>
          </a:p>
        </p:txBody>
      </p:sp>
      <p:sp>
        <p:nvSpPr>
          <p:cNvPr id="465" name="Google Shape;465;p58"/>
          <p:cNvSpPr txBox="1"/>
          <p:nvPr/>
        </p:nvSpPr>
        <p:spPr>
          <a:xfrm>
            <a:off x="285375" y="1256550"/>
            <a:ext cx="80877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Depend upon shared context, values, and delegated authority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Useful for talking to each each other</a:t>
            </a:r>
            <a:endParaRPr sz="1800"/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9647"/>
            <a:ext cx="9144003" cy="84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614400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https://en.wikipedia.org/wiki/Scrabble#/media/File:Scrabble_game_in_progress.jpg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matters?</a:t>
            </a:r>
            <a:endParaRPr/>
          </a:p>
        </p:txBody>
      </p:sp>
      <p:sp>
        <p:nvSpPr>
          <p:cNvPr id="473" name="Google Shape;47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To ennoble human nature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To act cooperatively and with an egalitarian mindset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To make life more meaningful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To mitigate and reduce pain and suffering.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saying "Sustain!", ask:</a:t>
            </a:r>
            <a:endParaRPr/>
          </a:p>
        </p:txBody>
      </p:sp>
      <p:sp>
        <p:nvSpPr>
          <p:cNvPr id="479" name="Google Shape;47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Does my personal development life / project / ecosystem / business contribute to the happiness of myself and others?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Does it recognize, validate, and protect basic living rights?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Does it reduce harm?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Does it increase capacity for wonder, awe, and joy?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gets measured is what is valued. </a:t>
            </a:r>
            <a:endParaRPr/>
          </a:p>
        </p:txBody>
      </p:sp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How are you measuring joy?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How are you measuring wonder?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How are you measuring impact on real lives?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How are you working towards improving those metrics?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235225" y="463975"/>
            <a:ext cx="3303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SustainOSS?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34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community!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Conferences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Working groups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Academia, DEI, Design, Governance, &amp;c.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Podcasts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28" y="-40100"/>
            <a:ext cx="538497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611125" y="4796975"/>
            <a:ext cx="24393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2"/>
          <p:cNvPicPr preferRelativeResize="0"/>
          <p:nvPr/>
        </p:nvPicPr>
        <p:blipFill rotWithShape="1">
          <a:blip r:embed="rId3">
            <a:alphaModFix/>
          </a:blip>
          <a:srcRect b="4152" l="0" r="0" t="11444"/>
          <a:stretch/>
        </p:blipFill>
        <p:spPr>
          <a:xfrm>
            <a:off x="1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2"/>
          <p:cNvSpPr/>
          <p:nvPr/>
        </p:nvSpPr>
        <p:spPr>
          <a:xfrm>
            <a:off x="254900" y="342150"/>
            <a:ext cx="1409700" cy="65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2"/>
          <p:cNvSpPr txBox="1"/>
          <p:nvPr>
            <p:ph type="title"/>
          </p:nvPr>
        </p:nvSpPr>
        <p:spPr>
          <a:xfrm>
            <a:off x="285250" y="428675"/>
            <a:ext cx="13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Thanks.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93" name="Google Shape;493;p62"/>
          <p:cNvSpPr/>
          <p:nvPr/>
        </p:nvSpPr>
        <p:spPr>
          <a:xfrm>
            <a:off x="125" y="4308400"/>
            <a:ext cx="9144000" cy="835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110900" y="4439650"/>
            <a:ext cx="83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</a:t>
            </a:r>
            <a:r>
              <a:rPr lang="en" sz="1800"/>
              <a:t>podcast.sustainoss.org – http://richard.social</a:t>
            </a:r>
            <a:endParaRPr sz="1800"/>
          </a:p>
        </p:txBody>
      </p:sp>
      <p:sp>
        <p:nvSpPr>
          <p:cNvPr id="495" name="Google Shape;495;p62"/>
          <p:cNvSpPr/>
          <p:nvPr/>
        </p:nvSpPr>
        <p:spPr>
          <a:xfrm flipH="1">
            <a:off x="7085875" y="3296675"/>
            <a:ext cx="1409700" cy="65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2"/>
          <p:cNvSpPr txBox="1"/>
          <p:nvPr>
            <p:ph type="title"/>
          </p:nvPr>
        </p:nvSpPr>
        <p:spPr>
          <a:xfrm>
            <a:off x="7101025" y="3339875"/>
            <a:ext cx="13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Questions?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6144125" y="4037663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Unknown Fir </a:t>
            </a:r>
            <a:r>
              <a:rPr lang="en" sz="600">
                <a:solidFill>
                  <a:schemeClr val="lt1"/>
                </a:solidFill>
              </a:rPr>
              <a:t>https://www.inaturalist.org/observations/193983218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235225" y="463975"/>
            <a:ext cx="3303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SustainOSS Podcast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34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Over 300 podcasts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Hundreds of guests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Mostly about open source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50" y="-19362"/>
            <a:ext cx="3124500" cy="51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250" y="0"/>
            <a:ext cx="3218399" cy="51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235225" y="463975"/>
            <a:ext cx="20031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"Sustainers"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individual or organization who is concerned with the current state and future of highly-used and impactful open source projects.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571750"/>
            <a:ext cx="4491576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235225" y="463975"/>
            <a:ext cx="40224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we're going to cover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What sustainable means in various contexts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What to hear instead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What is "open source"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Why this is hard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What comes after definitions?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35225" y="463975"/>
            <a:ext cx="3612900" cy="503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Sustainability?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250" y="1390650"/>
            <a:ext cx="6625751" cy="37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695825" y="4866600"/>
            <a:ext cx="24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"Dear Alice" </a:t>
            </a:r>
            <a:r>
              <a:rPr lang="en" sz="600">
                <a:solidFill>
                  <a:schemeClr val="lt1"/>
                </a:solidFill>
              </a:rPr>
              <a:t>https://www.youtube.com/watch?v=z-Ng5ZvrDm4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4863"/>
            <a:ext cx="2213450" cy="326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00025" y="4752975"/>
            <a:ext cx="216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https://www.behance.net/gallery/127556565/Book-Cover-A-MONK-AND-ROBOT-BOOK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